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2"/>
  </p:notesMasterIdLst>
  <p:sldIdLst>
    <p:sldId id="256" r:id="rId2"/>
    <p:sldId id="257" r:id="rId3"/>
    <p:sldId id="292" r:id="rId4"/>
    <p:sldId id="293" r:id="rId5"/>
    <p:sldId id="291" r:id="rId6"/>
    <p:sldId id="294" r:id="rId7"/>
    <p:sldId id="295" r:id="rId8"/>
    <p:sldId id="298" r:id="rId9"/>
    <p:sldId id="297" r:id="rId10"/>
    <p:sldId id="296" r:id="rId11"/>
  </p:sldIdLst>
  <p:sldSz cx="9144000" cy="5143500" type="screen16x9"/>
  <p:notesSz cx="6858000" cy="9144000"/>
  <p:embeddedFontLst>
    <p:embeddedFont>
      <p:font typeface="Nunito Light" panose="020B0604020202020204" pitchFamily="2" charset="0"/>
      <p:regular r:id="rId13"/>
      <p:italic r:id="rId14"/>
    </p:embeddedFont>
    <p:embeddedFont>
      <p:font typeface="Quantico" panose="020B0604020202020204" charset="0"/>
      <p:regular r:id="rId15"/>
      <p:bold r:id="rId16"/>
      <p:italic r:id="rId17"/>
      <p:boldItalic r:id="rId18"/>
    </p:embeddedFont>
    <p:embeddedFont>
      <p:font typeface="Source Code Pro" panose="020B0604020202020204" pitchFamily="49"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04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8A8EE80-C903-4444-B910-E35A350BEB94}">
  <a:tblStyle styleId="{18A8EE80-C903-4444-B910-E35A350BEB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7" d="100"/>
          <a:sy n="107" d="100"/>
        </p:scale>
        <p:origin x="754"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85379248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0f7af2584a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f7af2584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5c431c309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5c431c309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5c431c309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5c431c309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5c431c309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5c431c309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5c431c309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5c431c309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5c431c309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5c431c309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5c431c309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5c431c309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5c431c309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5c431c309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5c431c309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5c431c309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5c431c3091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5c431c309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0" y="0"/>
            <a:ext cx="91440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2062200" y="1289175"/>
            <a:ext cx="5019600" cy="18093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050100" y="3617700"/>
            <a:ext cx="3043800" cy="710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186988" y="1906688"/>
            <a:ext cx="3943500" cy="1115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8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731913" y="1906688"/>
            <a:ext cx="2225100" cy="1115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a:r>
              <a:t>xx%</a:t>
            </a:r>
          </a:p>
        </p:txBody>
      </p:sp>
      <p:sp>
        <p:nvSpPr>
          <p:cNvPr id="16" name="Google Shape;16;p3"/>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7" name="Google Shape;17;p3"/>
          <p:cNvSpPr/>
          <p:nvPr/>
        </p:nvSpPr>
        <p:spPr>
          <a:xfrm>
            <a:off x="11575" y="0"/>
            <a:ext cx="3048600" cy="4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3059300" y="0"/>
            <a:ext cx="60846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720000" y="539500"/>
            <a:ext cx="7704000" cy="9966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a:endParaRPr/>
          </a:p>
        </p:txBody>
      </p:sp>
      <p:sp>
        <p:nvSpPr>
          <p:cNvPr id="21" name="Google Shape;21;p4"/>
          <p:cNvSpPr txBox="1">
            <a:spLocks noGrp="1"/>
          </p:cNvSpPr>
          <p:nvPr>
            <p:ph type="body" idx="1"/>
          </p:nvPr>
        </p:nvSpPr>
        <p:spPr>
          <a:xfrm>
            <a:off x="720000" y="1809700"/>
            <a:ext cx="7704000" cy="2581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2" name="Google Shape;22;p4"/>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grpSp>
        <p:nvGrpSpPr>
          <p:cNvPr id="24" name="Google Shape;24;p5"/>
          <p:cNvGrpSpPr/>
          <p:nvPr/>
        </p:nvGrpSpPr>
        <p:grpSpPr>
          <a:xfrm>
            <a:off x="396500" y="170424"/>
            <a:ext cx="8360126" cy="4398447"/>
            <a:chOff x="1054783" y="1029605"/>
            <a:chExt cx="7587010" cy="3902100"/>
          </a:xfrm>
        </p:grpSpPr>
        <p:sp>
          <p:nvSpPr>
            <p:cNvPr id="25" name="Google Shape;25;p5"/>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5"/>
          <p:cNvSpPr txBox="1">
            <a:spLocks noGrp="1"/>
          </p:cNvSpPr>
          <p:nvPr>
            <p:ph type="subTitle" idx="1"/>
          </p:nvPr>
        </p:nvSpPr>
        <p:spPr>
          <a:xfrm>
            <a:off x="807625" y="2775700"/>
            <a:ext cx="3415800" cy="149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 name="Google Shape;28;p5"/>
          <p:cNvSpPr txBox="1">
            <a:spLocks noGrp="1"/>
          </p:cNvSpPr>
          <p:nvPr>
            <p:ph type="subTitle" idx="2"/>
          </p:nvPr>
        </p:nvSpPr>
        <p:spPr>
          <a:xfrm>
            <a:off x="4922022" y="2775700"/>
            <a:ext cx="3415800" cy="149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 name="Google Shape;29;p5"/>
          <p:cNvSpPr txBox="1">
            <a:spLocks noGrp="1"/>
          </p:cNvSpPr>
          <p:nvPr>
            <p:ph type="subTitle" idx="3"/>
          </p:nvPr>
        </p:nvSpPr>
        <p:spPr>
          <a:xfrm>
            <a:off x="807630" y="2403350"/>
            <a:ext cx="3415800" cy="421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Font typeface="Quantico"/>
              <a:buNone/>
              <a:defRPr sz="2200">
                <a:latin typeface="Quantico"/>
                <a:ea typeface="Quantico"/>
                <a:cs typeface="Quantico"/>
                <a:sym typeface="Quantico"/>
              </a:defRPr>
            </a:lvl1pPr>
            <a:lvl2pPr lvl="1"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2pPr>
            <a:lvl3pPr lvl="2"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3pPr>
            <a:lvl4pPr lvl="3"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4pPr>
            <a:lvl5pPr lvl="4"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5pPr>
            <a:lvl6pPr lvl="5"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6pPr>
            <a:lvl7pPr lvl="6"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7pPr>
            <a:lvl8pPr lvl="7"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8pPr>
            <a:lvl9pPr lvl="8"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9pPr>
          </a:lstStyle>
          <a:p>
            <a:endParaRPr/>
          </a:p>
        </p:txBody>
      </p:sp>
      <p:sp>
        <p:nvSpPr>
          <p:cNvPr id="30" name="Google Shape;30;p5"/>
          <p:cNvSpPr txBox="1">
            <a:spLocks noGrp="1"/>
          </p:cNvSpPr>
          <p:nvPr>
            <p:ph type="subTitle" idx="4"/>
          </p:nvPr>
        </p:nvSpPr>
        <p:spPr>
          <a:xfrm>
            <a:off x="4922022" y="2403350"/>
            <a:ext cx="3415800" cy="421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Font typeface="Quantico"/>
              <a:buNone/>
              <a:defRPr sz="2200">
                <a:latin typeface="Quantico"/>
                <a:ea typeface="Quantico"/>
                <a:cs typeface="Quantico"/>
                <a:sym typeface="Quantico"/>
              </a:defRPr>
            </a:lvl1pPr>
            <a:lvl2pPr lvl="1"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2pPr>
            <a:lvl3pPr lvl="2"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3pPr>
            <a:lvl4pPr lvl="3"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4pPr>
            <a:lvl5pPr lvl="4"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5pPr>
            <a:lvl6pPr lvl="5"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6pPr>
            <a:lvl7pPr lvl="6"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7pPr>
            <a:lvl8pPr lvl="7"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8pPr>
            <a:lvl9pPr lvl="8" algn="ctr" rtl="0">
              <a:lnSpc>
                <a:spcPct val="100000"/>
              </a:lnSpc>
              <a:spcBef>
                <a:spcPts val="0"/>
              </a:spcBef>
              <a:spcAft>
                <a:spcPts val="0"/>
              </a:spcAft>
              <a:buClr>
                <a:schemeClr val="dk1"/>
              </a:buClr>
              <a:buSzPts val="2200"/>
              <a:buFont typeface="Quantico"/>
              <a:buNone/>
              <a:defRPr sz="2200">
                <a:solidFill>
                  <a:schemeClr val="dk1"/>
                </a:solidFill>
                <a:latin typeface="Quantico"/>
                <a:ea typeface="Quantico"/>
                <a:cs typeface="Quantico"/>
                <a:sym typeface="Quantico"/>
              </a:defRPr>
            </a:lvl9pPr>
          </a:lstStyle>
          <a:p>
            <a:endParaRPr/>
          </a:p>
        </p:txBody>
      </p:sp>
      <p:sp>
        <p:nvSpPr>
          <p:cNvPr id="31" name="Google Shape;31;p5"/>
          <p:cNvSpPr txBox="1">
            <a:spLocks noGrp="1"/>
          </p:cNvSpPr>
          <p:nvPr>
            <p:ph type="title"/>
          </p:nvPr>
        </p:nvSpPr>
        <p:spPr>
          <a:xfrm>
            <a:off x="719988" y="459128"/>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2" name="Google Shape;32;p5"/>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grpSp>
        <p:nvGrpSpPr>
          <p:cNvPr id="36" name="Google Shape;36;p7"/>
          <p:cNvGrpSpPr/>
          <p:nvPr/>
        </p:nvGrpSpPr>
        <p:grpSpPr>
          <a:xfrm>
            <a:off x="396500" y="170424"/>
            <a:ext cx="8360126" cy="4398447"/>
            <a:chOff x="1054783" y="1029605"/>
            <a:chExt cx="7587010" cy="3902100"/>
          </a:xfrm>
        </p:grpSpPr>
        <p:sp>
          <p:nvSpPr>
            <p:cNvPr id="37" name="Google Shape;37;p7"/>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7"/>
          <p:cNvSpPr txBox="1">
            <a:spLocks noGrp="1"/>
          </p:cNvSpPr>
          <p:nvPr>
            <p:ph type="title"/>
          </p:nvPr>
        </p:nvSpPr>
        <p:spPr>
          <a:xfrm>
            <a:off x="720000" y="475500"/>
            <a:ext cx="7704000" cy="557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2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40" name="Google Shape;40;p7"/>
          <p:cNvSpPr txBox="1">
            <a:spLocks noGrp="1"/>
          </p:cNvSpPr>
          <p:nvPr>
            <p:ph type="body" idx="1"/>
          </p:nvPr>
        </p:nvSpPr>
        <p:spPr>
          <a:xfrm>
            <a:off x="720000" y="1244275"/>
            <a:ext cx="3692400" cy="2955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accent4"/>
              </a:buClr>
              <a:buSzPts val="1200"/>
              <a:buAutoNum type="arabicPeriod"/>
              <a:defRPr/>
            </a:lvl1pPr>
            <a:lvl2pPr marL="914400" lvl="1" indent="-304800" rtl="0">
              <a:spcBef>
                <a:spcPts val="0"/>
              </a:spcBef>
              <a:spcAft>
                <a:spcPts val="0"/>
              </a:spcAft>
              <a:buClr>
                <a:srgbClr val="E76A28"/>
              </a:buClr>
              <a:buSzPts val="1200"/>
              <a:buFont typeface="Nunito Light"/>
              <a:buAutoNum type="alphaLcPeriod"/>
              <a:defRPr/>
            </a:lvl2pPr>
            <a:lvl3pPr marL="1371600" lvl="2" indent="-304800" rtl="0">
              <a:spcBef>
                <a:spcPts val="0"/>
              </a:spcBef>
              <a:spcAft>
                <a:spcPts val="0"/>
              </a:spcAft>
              <a:buClr>
                <a:srgbClr val="E76A28"/>
              </a:buClr>
              <a:buSzPts val="1200"/>
              <a:buFont typeface="Nunito Light"/>
              <a:buAutoNum type="romanLcPeriod"/>
              <a:defRPr/>
            </a:lvl3pPr>
            <a:lvl4pPr marL="1828800" lvl="3" indent="-304800" rtl="0">
              <a:spcBef>
                <a:spcPts val="0"/>
              </a:spcBef>
              <a:spcAft>
                <a:spcPts val="0"/>
              </a:spcAft>
              <a:buClr>
                <a:srgbClr val="E76A28"/>
              </a:buClr>
              <a:buSzPts val="1200"/>
              <a:buFont typeface="Nunito Light"/>
              <a:buAutoNum type="arabicPeriod"/>
              <a:defRPr/>
            </a:lvl4pPr>
            <a:lvl5pPr marL="2286000" lvl="4" indent="-304800" rtl="0">
              <a:spcBef>
                <a:spcPts val="0"/>
              </a:spcBef>
              <a:spcAft>
                <a:spcPts val="0"/>
              </a:spcAft>
              <a:buClr>
                <a:srgbClr val="E76A28"/>
              </a:buClr>
              <a:buSzPts val="1200"/>
              <a:buFont typeface="Nunito Light"/>
              <a:buAutoNum type="alphaLcPeriod"/>
              <a:defRPr/>
            </a:lvl5pPr>
            <a:lvl6pPr marL="2743200" lvl="5" indent="-304800" rtl="0">
              <a:spcBef>
                <a:spcPts val="0"/>
              </a:spcBef>
              <a:spcAft>
                <a:spcPts val="0"/>
              </a:spcAft>
              <a:buClr>
                <a:srgbClr val="999999"/>
              </a:buClr>
              <a:buSzPts val="1200"/>
              <a:buFont typeface="Nunito Light"/>
              <a:buAutoNum type="romanLcPeriod"/>
              <a:defRPr/>
            </a:lvl6pPr>
            <a:lvl7pPr marL="3200400" lvl="6" indent="-304800" rtl="0">
              <a:spcBef>
                <a:spcPts val="0"/>
              </a:spcBef>
              <a:spcAft>
                <a:spcPts val="0"/>
              </a:spcAft>
              <a:buClr>
                <a:srgbClr val="999999"/>
              </a:buClr>
              <a:buSzPts val="1200"/>
              <a:buFont typeface="Nunito Light"/>
              <a:buAutoNum type="arabicPeriod"/>
              <a:defRPr/>
            </a:lvl7pPr>
            <a:lvl8pPr marL="3657600" lvl="7" indent="-304800" rtl="0">
              <a:spcBef>
                <a:spcPts val="0"/>
              </a:spcBef>
              <a:spcAft>
                <a:spcPts val="0"/>
              </a:spcAft>
              <a:buClr>
                <a:srgbClr val="999999"/>
              </a:buClr>
              <a:buSzPts val="1200"/>
              <a:buFont typeface="Nunito Light"/>
              <a:buAutoNum type="alphaLcPeriod"/>
              <a:defRPr/>
            </a:lvl8pPr>
            <a:lvl9pPr marL="4114800" lvl="8" indent="-304800" rtl="0">
              <a:spcBef>
                <a:spcPts val="0"/>
              </a:spcBef>
              <a:spcAft>
                <a:spcPts val="0"/>
              </a:spcAft>
              <a:buClr>
                <a:srgbClr val="999999"/>
              </a:buClr>
              <a:buSzPts val="1200"/>
              <a:buFont typeface="Nunito Light"/>
              <a:buAutoNum type="romanLcPeriod"/>
              <a:defRPr/>
            </a:lvl9pPr>
          </a:lstStyle>
          <a:p>
            <a:endParaRPr/>
          </a:p>
        </p:txBody>
      </p:sp>
      <p:sp>
        <p:nvSpPr>
          <p:cNvPr id="41" name="Google Shape;41;p7"/>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grpSp>
        <p:nvGrpSpPr>
          <p:cNvPr id="43" name="Google Shape;43;p8"/>
          <p:cNvGrpSpPr/>
          <p:nvPr/>
        </p:nvGrpSpPr>
        <p:grpSpPr>
          <a:xfrm>
            <a:off x="396500" y="170424"/>
            <a:ext cx="8360126" cy="4398447"/>
            <a:chOff x="1054783" y="1029605"/>
            <a:chExt cx="7587010" cy="3902100"/>
          </a:xfrm>
        </p:grpSpPr>
        <p:sp>
          <p:nvSpPr>
            <p:cNvPr id="44" name="Google Shape;44;p8"/>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8"/>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47" name="Google Shape;47;p8"/>
          <p:cNvSpPr txBox="1">
            <a:spLocks noGrp="1"/>
          </p:cNvSpPr>
          <p:nvPr>
            <p:ph type="title"/>
          </p:nvPr>
        </p:nvSpPr>
        <p:spPr>
          <a:xfrm>
            <a:off x="2801700" y="1918054"/>
            <a:ext cx="5622300" cy="2473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grpSp>
        <p:nvGrpSpPr>
          <p:cNvPr id="49" name="Google Shape;49;p9"/>
          <p:cNvGrpSpPr/>
          <p:nvPr/>
        </p:nvGrpSpPr>
        <p:grpSpPr>
          <a:xfrm>
            <a:off x="396500" y="170424"/>
            <a:ext cx="8360126" cy="4398447"/>
            <a:chOff x="1054783" y="1029605"/>
            <a:chExt cx="7587010" cy="3902100"/>
          </a:xfrm>
        </p:grpSpPr>
        <p:sp>
          <p:nvSpPr>
            <p:cNvPr id="50" name="Google Shape;50;p9"/>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9"/>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53" name="Google Shape;53;p9"/>
          <p:cNvSpPr txBox="1">
            <a:spLocks noGrp="1"/>
          </p:cNvSpPr>
          <p:nvPr>
            <p:ph type="title"/>
          </p:nvPr>
        </p:nvSpPr>
        <p:spPr>
          <a:xfrm rot="515">
            <a:off x="2406900" y="1623064"/>
            <a:ext cx="6006600" cy="603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4" name="Google Shape;54;p9"/>
          <p:cNvSpPr txBox="1">
            <a:spLocks noGrp="1"/>
          </p:cNvSpPr>
          <p:nvPr>
            <p:ph type="subTitle" idx="1"/>
          </p:nvPr>
        </p:nvSpPr>
        <p:spPr>
          <a:xfrm>
            <a:off x="3658200" y="2303046"/>
            <a:ext cx="4755300" cy="1472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grpSp>
        <p:nvGrpSpPr>
          <p:cNvPr id="56" name="Google Shape;56;p10"/>
          <p:cNvGrpSpPr/>
          <p:nvPr/>
        </p:nvGrpSpPr>
        <p:grpSpPr>
          <a:xfrm>
            <a:off x="396500" y="170424"/>
            <a:ext cx="8360126" cy="4398447"/>
            <a:chOff x="1054783" y="1029605"/>
            <a:chExt cx="7587010" cy="3902100"/>
          </a:xfrm>
        </p:grpSpPr>
        <p:sp>
          <p:nvSpPr>
            <p:cNvPr id="57" name="Google Shape;57;p10"/>
            <p:cNvSpPr/>
            <p:nvPr/>
          </p:nvSpPr>
          <p:spPr>
            <a:xfrm>
              <a:off x="1054793" y="1029605"/>
              <a:ext cx="7587000" cy="3902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a:off x="1054783" y="1029605"/>
              <a:ext cx="7587000" cy="226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10"/>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60" name="Google Shape;60;p10"/>
          <p:cNvSpPr txBox="1">
            <a:spLocks noGrp="1"/>
          </p:cNvSpPr>
          <p:nvPr>
            <p:ph type="title"/>
          </p:nvPr>
        </p:nvSpPr>
        <p:spPr>
          <a:xfrm>
            <a:off x="720000" y="2233875"/>
            <a:ext cx="7704000" cy="615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300"/>
              <a:buNone/>
              <a:defRPr/>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1"/>
        <p:cNvGrpSpPr/>
        <p:nvPr/>
      </p:nvGrpSpPr>
      <p:grpSpPr>
        <a:xfrm>
          <a:off x="0" y="0"/>
          <a:ext cx="0" cy="0"/>
          <a:chOff x="0" y="0"/>
          <a:chExt cx="0" cy="0"/>
        </a:xfrm>
      </p:grpSpPr>
      <p:sp>
        <p:nvSpPr>
          <p:cNvPr id="62" name="Google Shape;62;p11"/>
          <p:cNvSpPr txBox="1">
            <a:spLocks noGrp="1"/>
          </p:cNvSpPr>
          <p:nvPr>
            <p:ph type="title" hasCustomPrompt="1"/>
          </p:nvPr>
        </p:nvSpPr>
        <p:spPr>
          <a:xfrm>
            <a:off x="3030250" y="1291525"/>
            <a:ext cx="4711500" cy="11982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63" name="Google Shape;63;p11"/>
          <p:cNvSpPr txBox="1">
            <a:spLocks noGrp="1"/>
          </p:cNvSpPr>
          <p:nvPr>
            <p:ph type="subTitle" idx="1"/>
          </p:nvPr>
        </p:nvSpPr>
        <p:spPr>
          <a:xfrm>
            <a:off x="4173275" y="3581850"/>
            <a:ext cx="3169800" cy="67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64" name="Google Shape;64;p11"/>
          <p:cNvSpPr txBox="1"/>
          <p:nvPr/>
        </p:nvSpPr>
        <p:spPr>
          <a:xfrm>
            <a:off x="344300" y="4753684"/>
            <a:ext cx="8478600" cy="18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65" name="Google Shape;65;p11"/>
          <p:cNvSpPr/>
          <p:nvPr/>
        </p:nvSpPr>
        <p:spPr>
          <a:xfrm>
            <a:off x="11575" y="0"/>
            <a:ext cx="3048600" cy="4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1"/>
          <p:cNvSpPr/>
          <p:nvPr/>
        </p:nvSpPr>
        <p:spPr>
          <a:xfrm>
            <a:off x="3059300" y="0"/>
            <a:ext cx="6084600" cy="41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395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300"/>
              <a:buFont typeface="Quantico"/>
              <a:buNone/>
              <a:defRPr sz="3300">
                <a:solidFill>
                  <a:schemeClr val="dk1"/>
                </a:solidFill>
                <a:latin typeface="Quantico"/>
                <a:ea typeface="Quantico"/>
                <a:cs typeface="Quantico"/>
                <a:sym typeface="Quantico"/>
              </a:defRPr>
            </a:lvl1pPr>
            <a:lvl2pPr lvl="1">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2pPr>
            <a:lvl3pPr lvl="2">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3pPr>
            <a:lvl4pPr lvl="3">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4pPr>
            <a:lvl5pPr lvl="4">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5pPr>
            <a:lvl6pPr lvl="5">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6pPr>
            <a:lvl7pPr lvl="6">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7pPr>
            <a:lvl8pPr lvl="7">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8pPr>
            <a:lvl9pPr lvl="8">
              <a:spcBef>
                <a:spcPts val="0"/>
              </a:spcBef>
              <a:spcAft>
                <a:spcPts val="0"/>
              </a:spcAft>
              <a:buClr>
                <a:schemeClr val="dk1"/>
              </a:buClr>
              <a:buSzPts val="3300"/>
              <a:buFont typeface="Quantico"/>
              <a:buNone/>
              <a:defRPr sz="3300" b="1">
                <a:solidFill>
                  <a:schemeClr val="dk1"/>
                </a:solidFill>
                <a:latin typeface="Quantico"/>
                <a:ea typeface="Quantico"/>
                <a:cs typeface="Quantico"/>
                <a:sym typeface="Quantico"/>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1pPr>
            <a:lvl2pPr marL="914400" lvl="1"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2pPr>
            <a:lvl3pPr marL="1371600" lvl="2"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3pPr>
            <a:lvl4pPr marL="1828800" lvl="3"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4pPr>
            <a:lvl5pPr marL="2286000" lvl="4"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5pPr>
            <a:lvl6pPr marL="2743200" lvl="5"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6pPr>
            <a:lvl7pPr marL="3200400" lvl="6"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7pPr>
            <a:lvl8pPr marL="3657600" lvl="7"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8pPr>
            <a:lvl9pPr marL="4114800" lvl="8" indent="-30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H-PAVEL/bank_management_project"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
        <p:cNvGrpSpPr/>
        <p:nvPr/>
      </p:nvGrpSpPr>
      <p:grpSpPr>
        <a:xfrm>
          <a:off x="0" y="0"/>
          <a:ext cx="0" cy="0"/>
          <a:chOff x="0" y="0"/>
          <a:chExt cx="0" cy="0"/>
        </a:xfrm>
      </p:grpSpPr>
      <p:grpSp>
        <p:nvGrpSpPr>
          <p:cNvPr id="76" name="Google Shape;76;p15"/>
          <p:cNvGrpSpPr/>
          <p:nvPr/>
        </p:nvGrpSpPr>
        <p:grpSpPr>
          <a:xfrm>
            <a:off x="1282950" y="650425"/>
            <a:ext cx="6578100" cy="3438300"/>
            <a:chOff x="772525" y="726625"/>
            <a:chExt cx="6578100" cy="3438300"/>
          </a:xfrm>
        </p:grpSpPr>
        <p:sp>
          <p:nvSpPr>
            <p:cNvPr id="77" name="Google Shape;77;p15"/>
            <p:cNvSpPr/>
            <p:nvPr/>
          </p:nvSpPr>
          <p:spPr>
            <a:xfrm>
              <a:off x="772525" y="726625"/>
              <a:ext cx="6578100" cy="3438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772525" y="726625"/>
              <a:ext cx="65781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15"/>
          <p:cNvGrpSpPr/>
          <p:nvPr/>
        </p:nvGrpSpPr>
        <p:grpSpPr>
          <a:xfrm>
            <a:off x="2848350" y="3522960"/>
            <a:ext cx="3447300" cy="962400"/>
            <a:chOff x="4924175" y="3441525"/>
            <a:chExt cx="3447300" cy="962400"/>
          </a:xfrm>
        </p:grpSpPr>
        <p:sp>
          <p:nvSpPr>
            <p:cNvPr id="80" name="Google Shape;80;p15"/>
            <p:cNvSpPr/>
            <p:nvPr/>
          </p:nvSpPr>
          <p:spPr>
            <a:xfrm>
              <a:off x="4924175" y="3441525"/>
              <a:ext cx="3447300" cy="962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4924175" y="3441525"/>
              <a:ext cx="34473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15"/>
          <p:cNvSpPr txBox="1"/>
          <p:nvPr/>
        </p:nvSpPr>
        <p:spPr>
          <a:xfrm>
            <a:off x="1609091" y="1277700"/>
            <a:ext cx="702900" cy="606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3600">
                <a:solidFill>
                  <a:schemeClr val="accent2"/>
                </a:solidFill>
                <a:latin typeface="Quantico"/>
                <a:ea typeface="Quantico"/>
                <a:cs typeface="Quantico"/>
                <a:sym typeface="Quantico"/>
              </a:rPr>
              <a:t>&lt;/</a:t>
            </a:r>
            <a:endParaRPr sz="3600">
              <a:solidFill>
                <a:schemeClr val="accent2"/>
              </a:solidFill>
              <a:latin typeface="Quantico"/>
              <a:ea typeface="Quantico"/>
              <a:cs typeface="Quantico"/>
              <a:sym typeface="Quantico"/>
            </a:endParaRPr>
          </a:p>
        </p:txBody>
      </p:sp>
      <p:sp>
        <p:nvSpPr>
          <p:cNvPr id="83" name="Google Shape;83;p15"/>
          <p:cNvSpPr txBox="1"/>
          <p:nvPr/>
        </p:nvSpPr>
        <p:spPr>
          <a:xfrm>
            <a:off x="7020763" y="2493275"/>
            <a:ext cx="702900" cy="606900"/>
          </a:xfrm>
          <a:prstGeom prst="rect">
            <a:avLst/>
          </a:prstGeom>
          <a:noFill/>
          <a:ln>
            <a:noFill/>
          </a:ln>
        </p:spPr>
        <p:txBody>
          <a:bodyPr spcFirstLastPara="1" wrap="square" lIns="91425" tIns="91425" rIns="91425" bIns="91425" anchor="ctr" anchorCtr="0">
            <a:noAutofit/>
          </a:bodyPr>
          <a:lstStyle/>
          <a:p>
            <a:pPr marL="0" lvl="0" indent="0" algn="l" rtl="0">
              <a:lnSpc>
                <a:spcPct val="90000"/>
              </a:lnSpc>
              <a:spcBef>
                <a:spcPts val="0"/>
              </a:spcBef>
              <a:spcAft>
                <a:spcPts val="0"/>
              </a:spcAft>
              <a:buNone/>
            </a:pPr>
            <a:r>
              <a:rPr lang="en" sz="3600">
                <a:solidFill>
                  <a:schemeClr val="dk1"/>
                </a:solidFill>
                <a:latin typeface="Quantico"/>
                <a:ea typeface="Quantico"/>
                <a:cs typeface="Quantico"/>
                <a:sym typeface="Quantico"/>
              </a:rPr>
              <a:t>/&gt;</a:t>
            </a:r>
            <a:endParaRPr sz="3600">
              <a:solidFill>
                <a:schemeClr val="dk1"/>
              </a:solidFill>
              <a:latin typeface="Quantico"/>
              <a:ea typeface="Quantico"/>
              <a:cs typeface="Quantico"/>
              <a:sym typeface="Quantico"/>
            </a:endParaRPr>
          </a:p>
        </p:txBody>
      </p:sp>
      <p:sp>
        <p:nvSpPr>
          <p:cNvPr id="84" name="Google Shape;84;p15"/>
          <p:cNvSpPr txBox="1">
            <a:spLocks noGrp="1"/>
          </p:cNvSpPr>
          <p:nvPr>
            <p:ph type="ctrTitle"/>
          </p:nvPr>
        </p:nvSpPr>
        <p:spPr>
          <a:xfrm>
            <a:off x="2062200" y="1289174"/>
            <a:ext cx="5019600" cy="14349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solidFill>
                  <a:schemeClr val="accent2"/>
                </a:solidFill>
              </a:rPr>
              <a:t>Bank Management System</a:t>
            </a:r>
            <a:endParaRPr>
              <a:solidFill>
                <a:schemeClr val="accent2"/>
              </a:solidFill>
            </a:endParaRPr>
          </a:p>
        </p:txBody>
      </p:sp>
      <p:sp>
        <p:nvSpPr>
          <p:cNvPr id="85" name="Google Shape;85;p15"/>
          <p:cNvSpPr txBox="1">
            <a:spLocks noGrp="1"/>
          </p:cNvSpPr>
          <p:nvPr>
            <p:ph type="subTitle" idx="1"/>
          </p:nvPr>
        </p:nvSpPr>
        <p:spPr>
          <a:xfrm>
            <a:off x="3050100" y="3617700"/>
            <a:ext cx="3043800" cy="8590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US" sz="1050" b="1"/>
          </a:p>
          <a:p>
            <a:pPr marL="0" lvl="0" indent="0" algn="ctr" rtl="0">
              <a:spcBef>
                <a:spcPts val="0"/>
              </a:spcBef>
              <a:spcAft>
                <a:spcPts val="0"/>
              </a:spcAft>
              <a:buNone/>
            </a:pPr>
            <a:r>
              <a:rPr lang="en-US" sz="1050" b="1"/>
              <a:t>Redwan Rashid Towsif (1089)</a:t>
            </a:r>
          </a:p>
          <a:p>
            <a:pPr marL="0" lvl="0" indent="0" algn="ctr" rtl="0">
              <a:spcBef>
                <a:spcPts val="0"/>
              </a:spcBef>
              <a:spcAft>
                <a:spcPts val="0"/>
              </a:spcAft>
              <a:buNone/>
            </a:pPr>
            <a:r>
              <a:rPr lang="en-US" sz="1050" b="1"/>
              <a:t>Ragib Barket (1067)</a:t>
            </a:r>
          </a:p>
          <a:p>
            <a:pPr marL="0" lvl="0" indent="0" algn="ctr" rtl="0">
              <a:spcBef>
                <a:spcPts val="0"/>
              </a:spcBef>
              <a:spcAft>
                <a:spcPts val="0"/>
              </a:spcAft>
              <a:buNone/>
            </a:pPr>
            <a:r>
              <a:rPr lang="en-US" sz="1050" b="1"/>
              <a:t>Mahamudul Hasan Pavel (1087)</a:t>
            </a:r>
          </a:p>
        </p:txBody>
      </p:sp>
      <p:grpSp>
        <p:nvGrpSpPr>
          <p:cNvPr id="86" name="Google Shape;86;p15"/>
          <p:cNvGrpSpPr/>
          <p:nvPr/>
        </p:nvGrpSpPr>
        <p:grpSpPr>
          <a:xfrm>
            <a:off x="488525" y="3098476"/>
            <a:ext cx="1864800" cy="718498"/>
            <a:chOff x="488525" y="3093501"/>
            <a:chExt cx="1864800" cy="718498"/>
          </a:xfrm>
        </p:grpSpPr>
        <p:grpSp>
          <p:nvGrpSpPr>
            <p:cNvPr id="87" name="Google Shape;87;p15"/>
            <p:cNvGrpSpPr/>
            <p:nvPr/>
          </p:nvGrpSpPr>
          <p:grpSpPr>
            <a:xfrm>
              <a:off x="488525" y="3093501"/>
              <a:ext cx="1864800" cy="718498"/>
              <a:chOff x="488525" y="3093501"/>
              <a:chExt cx="1864800" cy="718498"/>
            </a:xfrm>
          </p:grpSpPr>
          <p:sp>
            <p:nvSpPr>
              <p:cNvPr id="88" name="Google Shape;88;p15"/>
              <p:cNvSpPr/>
              <p:nvPr/>
            </p:nvSpPr>
            <p:spPr>
              <a:xfrm>
                <a:off x="488525" y="3348799"/>
                <a:ext cx="1864800" cy="4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488525" y="3093501"/>
                <a:ext cx="1864800" cy="255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lvl="0"/>
                <a:r>
                  <a:rPr lang="en-US">
                    <a:solidFill>
                      <a:schemeClr val="tx1"/>
                    </a:solidFill>
                    <a:latin typeface="Quantico" panose="020B0604020202020204" charset="0"/>
                  </a:rPr>
                  <a:t>Supervisor</a:t>
                </a:r>
                <a:endParaRPr>
                  <a:solidFill>
                    <a:schemeClr val="tx1"/>
                  </a:solidFill>
                  <a:latin typeface="Quantico" panose="020B0604020202020204" charset="0"/>
                </a:endParaRPr>
              </a:p>
            </p:txBody>
          </p:sp>
        </p:grpSp>
        <p:grpSp>
          <p:nvGrpSpPr>
            <p:cNvPr id="90" name="Google Shape;90;p15"/>
            <p:cNvGrpSpPr/>
            <p:nvPr/>
          </p:nvGrpSpPr>
          <p:grpSpPr>
            <a:xfrm>
              <a:off x="693113" y="3432625"/>
              <a:ext cx="1455642" cy="295547"/>
              <a:chOff x="704072" y="2828928"/>
              <a:chExt cx="1455642" cy="295547"/>
            </a:xfrm>
          </p:grpSpPr>
          <p:sp>
            <p:nvSpPr>
              <p:cNvPr id="91" name="Google Shape;91;p15"/>
              <p:cNvSpPr/>
              <p:nvPr/>
            </p:nvSpPr>
            <p:spPr>
              <a:xfrm>
                <a:off x="704072" y="2828928"/>
                <a:ext cx="295547" cy="295547"/>
              </a:xfrm>
              <a:custGeom>
                <a:avLst/>
                <a:gdLst/>
                <a:ahLst/>
                <a:cxnLst/>
                <a:rect l="l" t="t" r="r" b="b"/>
                <a:pathLst>
                  <a:path w="3170" h="3170" extrusionOk="0">
                    <a:moveTo>
                      <a:pt x="701" y="1"/>
                    </a:moveTo>
                    <a:cubicBezTo>
                      <a:pt x="301" y="1"/>
                      <a:pt x="1" y="334"/>
                      <a:pt x="1" y="701"/>
                    </a:cubicBezTo>
                    <a:lnTo>
                      <a:pt x="1" y="2436"/>
                    </a:lnTo>
                    <a:cubicBezTo>
                      <a:pt x="1" y="2869"/>
                      <a:pt x="334" y="3169"/>
                      <a:pt x="701" y="3169"/>
                    </a:cubicBezTo>
                    <a:lnTo>
                      <a:pt x="2469" y="3169"/>
                    </a:lnTo>
                    <a:cubicBezTo>
                      <a:pt x="2870" y="3169"/>
                      <a:pt x="3170" y="2836"/>
                      <a:pt x="3170" y="2436"/>
                    </a:cubicBezTo>
                    <a:lnTo>
                      <a:pt x="3170" y="701"/>
                    </a:lnTo>
                    <a:cubicBezTo>
                      <a:pt x="3170" y="267"/>
                      <a:pt x="2836" y="1"/>
                      <a:pt x="2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1095931" y="2922255"/>
                <a:ext cx="1063783" cy="21816"/>
              </a:xfrm>
              <a:custGeom>
                <a:avLst/>
                <a:gdLst/>
                <a:ahLst/>
                <a:cxnLst/>
                <a:rect l="l" t="t" r="r" b="b"/>
                <a:pathLst>
                  <a:path w="11410" h="234" extrusionOk="0">
                    <a:moveTo>
                      <a:pt x="134" y="0"/>
                    </a:moveTo>
                    <a:cubicBezTo>
                      <a:pt x="68" y="0"/>
                      <a:pt x="1" y="34"/>
                      <a:pt x="1" y="100"/>
                    </a:cubicBezTo>
                    <a:cubicBezTo>
                      <a:pt x="1" y="200"/>
                      <a:pt x="68" y="234"/>
                      <a:pt x="134" y="234"/>
                    </a:cubicBezTo>
                    <a:lnTo>
                      <a:pt x="11276" y="234"/>
                    </a:lnTo>
                    <a:cubicBezTo>
                      <a:pt x="11342" y="234"/>
                      <a:pt x="11409" y="200"/>
                      <a:pt x="11409" y="100"/>
                    </a:cubicBezTo>
                    <a:cubicBezTo>
                      <a:pt x="11409" y="34"/>
                      <a:pt x="11309" y="0"/>
                      <a:pt x="11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1095931" y="3003088"/>
                <a:ext cx="684327" cy="21910"/>
              </a:xfrm>
              <a:custGeom>
                <a:avLst/>
                <a:gdLst/>
                <a:ahLst/>
                <a:cxnLst/>
                <a:rect l="l" t="t" r="r" b="b"/>
                <a:pathLst>
                  <a:path w="7340" h="235" extrusionOk="0">
                    <a:moveTo>
                      <a:pt x="134" y="1"/>
                    </a:moveTo>
                    <a:cubicBezTo>
                      <a:pt x="68" y="1"/>
                      <a:pt x="1" y="34"/>
                      <a:pt x="1" y="134"/>
                    </a:cubicBezTo>
                    <a:cubicBezTo>
                      <a:pt x="1" y="201"/>
                      <a:pt x="68" y="234"/>
                      <a:pt x="134" y="234"/>
                    </a:cubicBezTo>
                    <a:lnTo>
                      <a:pt x="7239" y="234"/>
                    </a:lnTo>
                    <a:cubicBezTo>
                      <a:pt x="7306" y="234"/>
                      <a:pt x="7339" y="201"/>
                      <a:pt x="7339" y="134"/>
                    </a:cubicBezTo>
                    <a:cubicBezTo>
                      <a:pt x="7339" y="67"/>
                      <a:pt x="7273" y="1"/>
                      <a:pt x="7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15"/>
            <p:cNvGrpSpPr/>
            <p:nvPr/>
          </p:nvGrpSpPr>
          <p:grpSpPr>
            <a:xfrm>
              <a:off x="1892128" y="3177685"/>
              <a:ext cx="361833" cy="86930"/>
              <a:chOff x="2513203" y="3027163"/>
              <a:chExt cx="361833" cy="86930"/>
            </a:xfrm>
          </p:grpSpPr>
          <p:sp>
            <p:nvSpPr>
              <p:cNvPr id="95" name="Google Shape;95;p15"/>
              <p:cNvSpPr/>
              <p:nvPr/>
            </p:nvSpPr>
            <p:spPr>
              <a:xfrm>
                <a:off x="2513203" y="3027163"/>
                <a:ext cx="88213" cy="86930"/>
              </a:xfrm>
              <a:custGeom>
                <a:avLst/>
                <a:gdLst/>
                <a:ahLst/>
                <a:cxnLst/>
                <a:rect l="l" t="t" r="r" b="b"/>
                <a:pathLst>
                  <a:path w="2269" h="2236" extrusionOk="0">
                    <a:moveTo>
                      <a:pt x="1134" y="1"/>
                    </a:moveTo>
                    <a:cubicBezTo>
                      <a:pt x="500" y="1"/>
                      <a:pt x="0" y="501"/>
                      <a:pt x="0" y="1101"/>
                    </a:cubicBezTo>
                    <a:cubicBezTo>
                      <a:pt x="0" y="1735"/>
                      <a:pt x="500" y="2236"/>
                      <a:pt x="1134" y="2236"/>
                    </a:cubicBezTo>
                    <a:cubicBezTo>
                      <a:pt x="1768" y="2236"/>
                      <a:pt x="2268" y="1735"/>
                      <a:pt x="2268" y="1101"/>
                    </a:cubicBezTo>
                    <a:cubicBezTo>
                      <a:pt x="2268" y="501"/>
                      <a:pt x="1768" y="1"/>
                      <a:pt x="1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2650635" y="3027163"/>
                <a:ext cx="88252" cy="86930"/>
              </a:xfrm>
              <a:custGeom>
                <a:avLst/>
                <a:gdLst/>
                <a:ahLst/>
                <a:cxnLst/>
                <a:rect l="l" t="t" r="r" b="b"/>
                <a:pathLst>
                  <a:path w="2270" h="2236" extrusionOk="0">
                    <a:moveTo>
                      <a:pt x="1135" y="1"/>
                    </a:moveTo>
                    <a:cubicBezTo>
                      <a:pt x="501" y="1"/>
                      <a:pt x="1" y="501"/>
                      <a:pt x="1" y="1101"/>
                    </a:cubicBezTo>
                    <a:cubicBezTo>
                      <a:pt x="1" y="1735"/>
                      <a:pt x="501" y="2236"/>
                      <a:pt x="1135" y="2236"/>
                    </a:cubicBezTo>
                    <a:cubicBezTo>
                      <a:pt x="1769" y="2236"/>
                      <a:pt x="2269" y="1735"/>
                      <a:pt x="2269" y="1101"/>
                    </a:cubicBezTo>
                    <a:cubicBezTo>
                      <a:pt x="2269" y="501"/>
                      <a:pt x="1736" y="1"/>
                      <a:pt x="1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2786822" y="3027163"/>
                <a:ext cx="88213" cy="86930"/>
              </a:xfrm>
              <a:custGeom>
                <a:avLst/>
                <a:gdLst/>
                <a:ahLst/>
                <a:cxnLst/>
                <a:rect l="l" t="t" r="r" b="b"/>
                <a:pathLst>
                  <a:path w="2269" h="2236" extrusionOk="0">
                    <a:moveTo>
                      <a:pt x="1135" y="1"/>
                    </a:moveTo>
                    <a:cubicBezTo>
                      <a:pt x="501" y="1"/>
                      <a:pt x="0" y="501"/>
                      <a:pt x="0" y="1101"/>
                    </a:cubicBezTo>
                    <a:cubicBezTo>
                      <a:pt x="0" y="1735"/>
                      <a:pt x="501" y="2236"/>
                      <a:pt x="1135" y="2236"/>
                    </a:cubicBezTo>
                    <a:cubicBezTo>
                      <a:pt x="1768" y="2236"/>
                      <a:pt x="2269" y="1735"/>
                      <a:pt x="2269" y="1101"/>
                    </a:cubicBezTo>
                    <a:cubicBezTo>
                      <a:pt x="2269" y="501"/>
                      <a:pt x="1768" y="1"/>
                      <a:pt x="1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AutoShape 2" descr="Prime Bank Limited | Dhak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Prime Bank Limited | Dhak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Rectangle 3"/>
          <p:cNvSpPr/>
          <p:nvPr/>
        </p:nvSpPr>
        <p:spPr>
          <a:xfrm>
            <a:off x="488525" y="3365324"/>
            <a:ext cx="1864800" cy="451649"/>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488525" y="3355644"/>
            <a:ext cx="1771639" cy="461665"/>
          </a:xfrm>
          <a:prstGeom prst="rect">
            <a:avLst/>
          </a:prstGeom>
        </p:spPr>
        <p:txBody>
          <a:bodyPr wrap="none">
            <a:spAutoFit/>
          </a:bodyPr>
          <a:lstStyle/>
          <a:p>
            <a:pPr lvl="0"/>
            <a:r>
              <a:rPr lang="en-US" sz="1200" b="1">
                <a:solidFill>
                  <a:schemeClr val="accent2"/>
                </a:solidFill>
                <a:latin typeface="Quantico" panose="020B0604020202020204" charset="0"/>
              </a:rPr>
              <a:t>Papia Akter</a:t>
            </a:r>
            <a:r>
              <a:rPr lang="en-US" sz="1200">
                <a:solidFill>
                  <a:schemeClr val="tx1"/>
                </a:solidFill>
                <a:latin typeface="Quantico" panose="020B0604020202020204" charset="0"/>
              </a:rPr>
              <a:t>, Lecturer,</a:t>
            </a:r>
          </a:p>
          <a:p>
            <a:pPr lvl="0"/>
            <a:r>
              <a:rPr lang="en-US" sz="1200">
                <a:solidFill>
                  <a:schemeClr val="tx1"/>
                </a:solidFill>
                <a:latin typeface="Quantico" panose="020B0604020202020204" charset="0"/>
              </a:rPr>
              <a:t>CSE, Prime University</a:t>
            </a:r>
          </a:p>
        </p:txBody>
      </p:sp>
      <p:sp>
        <p:nvSpPr>
          <p:cNvPr id="8" name="TextBox 7">
            <a:extLst>
              <a:ext uri="{FF2B5EF4-FFF2-40B4-BE49-F238E27FC236}">
                <a16:creationId xmlns:a16="http://schemas.microsoft.com/office/drawing/2014/main" id="{47D27EF9-3ABE-6D6D-879B-9817958A73B4}"/>
              </a:ext>
            </a:extLst>
          </p:cNvPr>
          <p:cNvSpPr txBox="1"/>
          <p:nvPr/>
        </p:nvSpPr>
        <p:spPr>
          <a:xfrm>
            <a:off x="3807900" y="3496721"/>
            <a:ext cx="4572000" cy="307777"/>
          </a:xfrm>
          <a:prstGeom prst="rect">
            <a:avLst/>
          </a:prstGeom>
          <a:noFill/>
        </p:spPr>
        <p:txBody>
          <a:bodyPr wrap="square">
            <a:spAutoFit/>
          </a:bodyPr>
          <a:lstStyle/>
          <a:p>
            <a:r>
              <a:rPr lang="en-US">
                <a:solidFill>
                  <a:schemeClr val="tx1"/>
                </a:solidFill>
                <a:latin typeface="Quantico" panose="020B0604020202020204" charset="0"/>
              </a:rPr>
              <a:t>Team Members</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720000" y="148550"/>
            <a:ext cx="7704000" cy="996600"/>
          </a:xfrm>
          <a:prstGeom prst="rect">
            <a:avLst/>
          </a:prstGeom>
        </p:spPr>
        <p:txBody>
          <a:bodyPr spcFirstLastPara="1" wrap="square" lIns="91425" tIns="91425" rIns="91425" bIns="91425" anchor="t" anchorCtr="0">
            <a:noAutofit/>
          </a:bodyPr>
          <a:lstStyle/>
          <a:p>
            <a:r>
              <a:rPr lang="en">
                <a:solidFill>
                  <a:schemeClr val="accent2"/>
                </a:solidFill>
              </a:rPr>
              <a:t>&lt;/</a:t>
            </a:r>
            <a:r>
              <a:rPr lang="en-US"/>
              <a:t> </a:t>
            </a:r>
            <a:r>
              <a:rPr lang="en-US" b="1"/>
              <a:t>Conclusion</a:t>
            </a:r>
            <a:br>
              <a:rPr lang="en-US"/>
            </a:br>
            <a:endParaRPr/>
          </a:p>
        </p:txBody>
      </p:sp>
      <p:sp>
        <p:nvSpPr>
          <p:cNvPr id="103" name="Google Shape;103;p16"/>
          <p:cNvSpPr txBox="1">
            <a:spLocks noGrp="1"/>
          </p:cNvSpPr>
          <p:nvPr>
            <p:ph type="body" idx="1"/>
          </p:nvPr>
        </p:nvSpPr>
        <p:spPr>
          <a:xfrm>
            <a:off x="609600" y="646850"/>
            <a:ext cx="7704000" cy="1447800"/>
          </a:xfrm>
          <a:prstGeom prst="rect">
            <a:avLst/>
          </a:prstGeom>
        </p:spPr>
        <p:txBody>
          <a:bodyPr spcFirstLastPara="1" wrap="square" lIns="91425" tIns="91425" rIns="91425" bIns="91425" anchor="t" anchorCtr="0">
            <a:noAutofit/>
          </a:bodyPr>
          <a:lstStyle/>
          <a:p>
            <a:pPr algn="just"/>
            <a:endParaRPr lang="en-US" b="1"/>
          </a:p>
          <a:p>
            <a:pPr marL="152400" indent="0" algn="just">
              <a:buNone/>
            </a:pPr>
            <a:endParaRPr lang="en-US"/>
          </a:p>
          <a:p>
            <a:pPr algn="just"/>
            <a:r>
              <a:rPr lang="en-US"/>
              <a:t>In summary, we have applied OOP principles effectively to create a robust and user-friendly system.</a:t>
            </a:r>
          </a:p>
          <a:p>
            <a:pPr algn="just"/>
            <a:endParaRPr lang="en-US"/>
          </a:p>
          <a:p>
            <a:pPr algn="just"/>
            <a:r>
              <a:rPr lang="en-US"/>
              <a:t>Looking ahead, future enhancements could include features like online banking and transaction history.</a:t>
            </a:r>
          </a:p>
        </p:txBody>
      </p:sp>
      <p:sp>
        <p:nvSpPr>
          <p:cNvPr id="4" name="Google Shape;102;p16">
            <a:extLst>
              <a:ext uri="{FF2B5EF4-FFF2-40B4-BE49-F238E27FC236}">
                <a16:creationId xmlns:a16="http://schemas.microsoft.com/office/drawing/2014/main" id="{D0CA410D-3CEE-231D-C56A-15098D44DC6F}"/>
              </a:ext>
            </a:extLst>
          </p:cNvPr>
          <p:cNvSpPr txBox="1">
            <a:spLocks/>
          </p:cNvSpPr>
          <p:nvPr/>
        </p:nvSpPr>
        <p:spPr>
          <a:xfrm>
            <a:off x="609600" y="2647950"/>
            <a:ext cx="7704000" cy="996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300"/>
              <a:buFont typeface="Quantico"/>
              <a:buNone/>
              <a:defRPr sz="3300" b="0" i="0" u="none" strike="noStrike" cap="none">
                <a:solidFill>
                  <a:schemeClr val="dk1"/>
                </a:solidFill>
                <a:latin typeface="Quantico"/>
                <a:ea typeface="Quantico"/>
                <a:cs typeface="Quantico"/>
                <a:sym typeface="Quantico"/>
              </a:defRPr>
            </a:lvl1pPr>
            <a:lvl2pPr marR="0" lvl="1"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2pPr>
            <a:lvl3pPr marR="0" lvl="2"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3pPr>
            <a:lvl4pPr marR="0" lvl="3"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4pPr>
            <a:lvl5pPr marR="0" lvl="4"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5pPr>
            <a:lvl6pPr marR="0" lvl="5"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6pPr>
            <a:lvl7pPr marR="0" lvl="6"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7pPr>
            <a:lvl8pPr marR="0" lvl="7"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8pPr>
            <a:lvl9pPr marR="0" lvl="8" algn="l" rtl="0">
              <a:lnSpc>
                <a:spcPct val="100000"/>
              </a:lnSpc>
              <a:spcBef>
                <a:spcPts val="0"/>
              </a:spcBef>
              <a:spcAft>
                <a:spcPts val="0"/>
              </a:spcAft>
              <a:buClr>
                <a:schemeClr val="dk1"/>
              </a:buClr>
              <a:buSzPts val="3300"/>
              <a:buFont typeface="Quantico"/>
              <a:buNone/>
              <a:defRPr sz="3300" b="1" i="0" u="none" strike="noStrike" cap="none">
                <a:solidFill>
                  <a:schemeClr val="dk1"/>
                </a:solidFill>
                <a:latin typeface="Quantico"/>
                <a:ea typeface="Quantico"/>
                <a:cs typeface="Quantico"/>
                <a:sym typeface="Quantico"/>
              </a:defRPr>
            </a:lvl9pPr>
          </a:lstStyle>
          <a:p>
            <a:r>
              <a:rPr lang="en-US">
                <a:solidFill>
                  <a:schemeClr val="accent2"/>
                </a:solidFill>
              </a:rPr>
              <a:t>&lt;/</a:t>
            </a:r>
            <a:r>
              <a:rPr lang="en-US"/>
              <a:t> </a:t>
            </a:r>
            <a:r>
              <a:rPr lang="en-US" b="1"/>
              <a:t>Reference</a:t>
            </a:r>
            <a:br>
              <a:rPr lang="en-US"/>
            </a:br>
            <a:endParaRPr lang="en-US"/>
          </a:p>
        </p:txBody>
      </p:sp>
      <p:sp>
        <p:nvSpPr>
          <p:cNvPr id="7" name="Google Shape;103;p16">
            <a:extLst>
              <a:ext uri="{FF2B5EF4-FFF2-40B4-BE49-F238E27FC236}">
                <a16:creationId xmlns:a16="http://schemas.microsoft.com/office/drawing/2014/main" id="{8A7CC586-F1B7-ADB7-6B98-F4393E160C98}"/>
              </a:ext>
            </a:extLst>
          </p:cNvPr>
          <p:cNvSpPr txBox="1">
            <a:spLocks/>
          </p:cNvSpPr>
          <p:nvPr/>
        </p:nvSpPr>
        <p:spPr>
          <a:xfrm>
            <a:off x="609600" y="3409950"/>
            <a:ext cx="7704000" cy="144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Source Code Pro"/>
              <a:buChar char="●"/>
              <a:defRPr sz="1200" b="0" i="0" u="none" strike="noStrike" cap="none">
                <a:solidFill>
                  <a:schemeClr val="dk1"/>
                </a:solidFill>
                <a:latin typeface="Source Code Pro"/>
                <a:ea typeface="Source Code Pro"/>
                <a:cs typeface="Source Code Pro"/>
                <a:sym typeface="Source Code Pro"/>
              </a:defRPr>
            </a:lvl1pPr>
            <a:lvl2pPr marL="914400" marR="0" lvl="1" indent="-304800" algn="l" rtl="0">
              <a:lnSpc>
                <a:spcPct val="100000"/>
              </a:lnSpc>
              <a:spcBef>
                <a:spcPts val="0"/>
              </a:spcBef>
              <a:spcAft>
                <a:spcPts val="0"/>
              </a:spcAft>
              <a:buClr>
                <a:schemeClr val="dk1"/>
              </a:buClr>
              <a:buSzPts val="1200"/>
              <a:buFont typeface="Source Code Pro"/>
              <a:buChar char="○"/>
              <a:defRPr sz="1200" b="0" i="0" u="none" strike="noStrike" cap="none">
                <a:solidFill>
                  <a:schemeClr val="dk1"/>
                </a:solidFill>
                <a:latin typeface="Source Code Pro"/>
                <a:ea typeface="Source Code Pro"/>
                <a:cs typeface="Source Code Pro"/>
                <a:sym typeface="Source Code Pro"/>
              </a:defRPr>
            </a:lvl2pPr>
            <a:lvl3pPr marL="1371600" marR="0" lvl="2" indent="-304800" algn="l" rtl="0">
              <a:lnSpc>
                <a:spcPct val="100000"/>
              </a:lnSpc>
              <a:spcBef>
                <a:spcPts val="0"/>
              </a:spcBef>
              <a:spcAft>
                <a:spcPts val="0"/>
              </a:spcAft>
              <a:buClr>
                <a:schemeClr val="dk1"/>
              </a:buClr>
              <a:buSzPts val="1200"/>
              <a:buFont typeface="Source Code Pro"/>
              <a:buChar char="■"/>
              <a:defRPr sz="1200" b="0" i="0" u="none" strike="noStrike" cap="none">
                <a:solidFill>
                  <a:schemeClr val="dk1"/>
                </a:solidFill>
                <a:latin typeface="Source Code Pro"/>
                <a:ea typeface="Source Code Pro"/>
                <a:cs typeface="Source Code Pro"/>
                <a:sym typeface="Source Code Pro"/>
              </a:defRPr>
            </a:lvl3pPr>
            <a:lvl4pPr marL="1828800" marR="0" lvl="3" indent="-304800" algn="l" rtl="0">
              <a:lnSpc>
                <a:spcPct val="100000"/>
              </a:lnSpc>
              <a:spcBef>
                <a:spcPts val="0"/>
              </a:spcBef>
              <a:spcAft>
                <a:spcPts val="0"/>
              </a:spcAft>
              <a:buClr>
                <a:schemeClr val="dk1"/>
              </a:buClr>
              <a:buSzPts val="1200"/>
              <a:buFont typeface="Source Code Pro"/>
              <a:buChar char="●"/>
              <a:defRPr sz="1200" b="0" i="0" u="none" strike="noStrike" cap="none">
                <a:solidFill>
                  <a:schemeClr val="dk1"/>
                </a:solidFill>
                <a:latin typeface="Source Code Pro"/>
                <a:ea typeface="Source Code Pro"/>
                <a:cs typeface="Source Code Pro"/>
                <a:sym typeface="Source Code Pro"/>
              </a:defRPr>
            </a:lvl4pPr>
            <a:lvl5pPr marL="2286000" marR="0" lvl="4" indent="-304800" algn="l" rtl="0">
              <a:lnSpc>
                <a:spcPct val="100000"/>
              </a:lnSpc>
              <a:spcBef>
                <a:spcPts val="0"/>
              </a:spcBef>
              <a:spcAft>
                <a:spcPts val="0"/>
              </a:spcAft>
              <a:buClr>
                <a:schemeClr val="dk1"/>
              </a:buClr>
              <a:buSzPts val="1200"/>
              <a:buFont typeface="Source Code Pro"/>
              <a:buChar char="○"/>
              <a:defRPr sz="1200" b="0" i="0" u="none" strike="noStrike" cap="none">
                <a:solidFill>
                  <a:schemeClr val="dk1"/>
                </a:solidFill>
                <a:latin typeface="Source Code Pro"/>
                <a:ea typeface="Source Code Pro"/>
                <a:cs typeface="Source Code Pro"/>
                <a:sym typeface="Source Code Pro"/>
              </a:defRPr>
            </a:lvl5pPr>
            <a:lvl6pPr marL="2743200" marR="0" lvl="5" indent="-304800" algn="l" rtl="0">
              <a:lnSpc>
                <a:spcPct val="100000"/>
              </a:lnSpc>
              <a:spcBef>
                <a:spcPts val="0"/>
              </a:spcBef>
              <a:spcAft>
                <a:spcPts val="0"/>
              </a:spcAft>
              <a:buClr>
                <a:schemeClr val="dk1"/>
              </a:buClr>
              <a:buSzPts val="1200"/>
              <a:buFont typeface="Source Code Pro"/>
              <a:buChar char="■"/>
              <a:defRPr sz="1200" b="0" i="0" u="none" strike="noStrike" cap="none">
                <a:solidFill>
                  <a:schemeClr val="dk1"/>
                </a:solidFill>
                <a:latin typeface="Source Code Pro"/>
                <a:ea typeface="Source Code Pro"/>
                <a:cs typeface="Source Code Pro"/>
                <a:sym typeface="Source Code Pro"/>
              </a:defRPr>
            </a:lvl6pPr>
            <a:lvl7pPr marL="3200400" marR="0" lvl="6" indent="-304800" algn="l" rtl="0">
              <a:lnSpc>
                <a:spcPct val="100000"/>
              </a:lnSpc>
              <a:spcBef>
                <a:spcPts val="0"/>
              </a:spcBef>
              <a:spcAft>
                <a:spcPts val="0"/>
              </a:spcAft>
              <a:buClr>
                <a:schemeClr val="dk1"/>
              </a:buClr>
              <a:buSzPts val="1200"/>
              <a:buFont typeface="Source Code Pro"/>
              <a:buChar char="●"/>
              <a:defRPr sz="1200" b="0" i="0" u="none" strike="noStrike" cap="none">
                <a:solidFill>
                  <a:schemeClr val="dk1"/>
                </a:solidFill>
                <a:latin typeface="Source Code Pro"/>
                <a:ea typeface="Source Code Pro"/>
                <a:cs typeface="Source Code Pro"/>
                <a:sym typeface="Source Code Pro"/>
              </a:defRPr>
            </a:lvl7pPr>
            <a:lvl8pPr marL="3657600" marR="0" lvl="7" indent="-304800" algn="l" rtl="0">
              <a:lnSpc>
                <a:spcPct val="100000"/>
              </a:lnSpc>
              <a:spcBef>
                <a:spcPts val="0"/>
              </a:spcBef>
              <a:spcAft>
                <a:spcPts val="0"/>
              </a:spcAft>
              <a:buClr>
                <a:schemeClr val="dk1"/>
              </a:buClr>
              <a:buSzPts val="1200"/>
              <a:buFont typeface="Source Code Pro"/>
              <a:buChar char="○"/>
              <a:defRPr sz="1200" b="0" i="0" u="none" strike="noStrike" cap="none">
                <a:solidFill>
                  <a:schemeClr val="dk1"/>
                </a:solidFill>
                <a:latin typeface="Source Code Pro"/>
                <a:ea typeface="Source Code Pro"/>
                <a:cs typeface="Source Code Pro"/>
                <a:sym typeface="Source Code Pro"/>
              </a:defRPr>
            </a:lvl8pPr>
            <a:lvl9pPr marL="4114800" marR="0" lvl="8" indent="-304800" algn="l" rtl="0">
              <a:lnSpc>
                <a:spcPct val="100000"/>
              </a:lnSpc>
              <a:spcBef>
                <a:spcPts val="0"/>
              </a:spcBef>
              <a:spcAft>
                <a:spcPts val="0"/>
              </a:spcAft>
              <a:buClr>
                <a:schemeClr val="dk1"/>
              </a:buClr>
              <a:buSzPts val="1200"/>
              <a:buFont typeface="Source Code Pro"/>
              <a:buChar char="■"/>
              <a:defRPr sz="1200" b="0" i="0" u="none" strike="noStrike" cap="none">
                <a:solidFill>
                  <a:schemeClr val="dk1"/>
                </a:solidFill>
                <a:latin typeface="Source Code Pro"/>
                <a:ea typeface="Source Code Pro"/>
                <a:cs typeface="Source Code Pro"/>
                <a:sym typeface="Source Code Pro"/>
              </a:defRPr>
            </a:lvl9pPr>
          </a:lstStyle>
          <a:p>
            <a:pPr algn="just">
              <a:buFont typeface="+mj-lt"/>
              <a:buAutoNum type="arabicPeriod"/>
            </a:pPr>
            <a:r>
              <a:rPr lang="en-US" b="1">
                <a:hlinkClick r:id="rId3"/>
              </a:rPr>
              <a:t>https://github.com/MH-PAVEL/bank_management_project</a:t>
            </a:r>
            <a:endParaRPr lang="en-US" b="1"/>
          </a:p>
          <a:p>
            <a:pPr algn="just">
              <a:buFont typeface="+mj-lt"/>
              <a:buAutoNum type="arabicPeriod"/>
            </a:pPr>
            <a:r>
              <a:rPr lang="en-US" b="1" u="sng"/>
              <a:t>https://www.youtube.com/watch?v=MXiFFJl-4Q0</a:t>
            </a:r>
          </a:p>
        </p:txBody>
      </p:sp>
    </p:spTree>
    <p:extLst>
      <p:ext uri="{BB962C8B-B14F-4D97-AF65-F5344CB8AC3E}">
        <p14:creationId xmlns:p14="http://schemas.microsoft.com/office/powerpoint/2010/main" val="313077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720000" y="539500"/>
            <a:ext cx="7704000" cy="996600"/>
          </a:xfrm>
          <a:prstGeom prst="rect">
            <a:avLst/>
          </a:prstGeom>
        </p:spPr>
        <p:txBody>
          <a:bodyPr spcFirstLastPara="1" wrap="square" lIns="91425" tIns="91425" rIns="91425" bIns="91425" anchor="t" anchorCtr="0">
            <a:noAutofit/>
          </a:bodyPr>
          <a:lstStyle/>
          <a:p>
            <a:pPr lvl="0"/>
            <a:r>
              <a:rPr lang="en">
                <a:solidFill>
                  <a:schemeClr val="accent2"/>
                </a:solidFill>
              </a:rPr>
              <a:t>&lt;/</a:t>
            </a:r>
            <a:r>
              <a:rPr lang="en-US"/>
              <a:t> Outline</a:t>
            </a:r>
            <a:endParaRPr/>
          </a:p>
        </p:txBody>
      </p:sp>
      <p:sp>
        <p:nvSpPr>
          <p:cNvPr id="103" name="Google Shape;103;p16"/>
          <p:cNvSpPr txBox="1">
            <a:spLocks noGrp="1"/>
          </p:cNvSpPr>
          <p:nvPr>
            <p:ph type="body" idx="1"/>
          </p:nvPr>
        </p:nvSpPr>
        <p:spPr>
          <a:xfrm>
            <a:off x="685800" y="1352550"/>
            <a:ext cx="7704000" cy="2581200"/>
          </a:xfrm>
          <a:prstGeom prst="rect">
            <a:avLst/>
          </a:prstGeom>
        </p:spPr>
        <p:txBody>
          <a:bodyPr spcFirstLastPara="1" wrap="square" lIns="91425" tIns="91425" rIns="91425" bIns="91425" anchor="t" anchorCtr="0">
            <a:noAutofit/>
          </a:bodyPr>
          <a:lstStyle/>
          <a:p>
            <a:endParaRPr lang="en-US"/>
          </a:p>
          <a:p>
            <a:pPr>
              <a:buFont typeface="+mj-lt"/>
              <a:buAutoNum type="arabicPeriod"/>
            </a:pPr>
            <a:r>
              <a:rPr lang="en-US"/>
              <a:t>Introduction</a:t>
            </a:r>
          </a:p>
          <a:p>
            <a:pPr>
              <a:buFont typeface="+mj-lt"/>
              <a:buAutoNum type="arabicPeriod"/>
            </a:pPr>
            <a:endParaRPr lang="en-US"/>
          </a:p>
          <a:p>
            <a:pPr>
              <a:buFont typeface="+mj-lt"/>
              <a:buAutoNum type="arabicPeriod"/>
            </a:pPr>
            <a:r>
              <a:rPr lang="en-US"/>
              <a:t>Objectives</a:t>
            </a:r>
          </a:p>
          <a:p>
            <a:pPr>
              <a:buFont typeface="+mj-lt"/>
              <a:buAutoNum type="arabicPeriod"/>
            </a:pPr>
            <a:endParaRPr lang="en-US"/>
          </a:p>
          <a:p>
            <a:pPr>
              <a:buFont typeface="+mj-lt"/>
              <a:buAutoNum type="arabicPeriod"/>
            </a:pPr>
            <a:r>
              <a:rPr lang="en-US"/>
              <a:t>Software Tools Used</a:t>
            </a:r>
          </a:p>
          <a:p>
            <a:pPr>
              <a:buFont typeface="+mj-lt"/>
              <a:buAutoNum type="arabicPeriod"/>
            </a:pPr>
            <a:endParaRPr lang="en-US"/>
          </a:p>
          <a:p>
            <a:pPr>
              <a:buFont typeface="+mj-lt"/>
              <a:buAutoNum type="arabicPeriod"/>
            </a:pPr>
            <a:r>
              <a:rPr lang="en-US"/>
              <a:t>Project Details</a:t>
            </a:r>
          </a:p>
          <a:p>
            <a:pPr>
              <a:buFont typeface="+mj-lt"/>
              <a:buAutoNum type="arabicPeriod"/>
            </a:pPr>
            <a:endParaRPr lang="en-US"/>
          </a:p>
          <a:p>
            <a:pPr>
              <a:buFont typeface="+mj-lt"/>
              <a:buAutoNum type="arabicPeriod"/>
            </a:pPr>
            <a:r>
              <a:rPr lang="en-US"/>
              <a:t>Conclusion</a:t>
            </a:r>
          </a:p>
          <a:p>
            <a:pPr>
              <a:buFont typeface="+mj-lt"/>
              <a:buAutoNum type="arabicPeriod"/>
            </a:pPr>
            <a:endParaRPr lang="en-US"/>
          </a:p>
          <a:p>
            <a:pPr>
              <a:buFont typeface="+mj-lt"/>
              <a:buAutoNum type="arabicPeriod"/>
            </a:pPr>
            <a:r>
              <a:rPr lang="en-US"/>
              <a:t>Future Improvements</a:t>
            </a:r>
          </a:p>
          <a:p>
            <a:pPr>
              <a:buFont typeface="+mj-lt"/>
              <a:buAutoNum type="arabicPeriod"/>
            </a:pPr>
            <a:endParaRPr lang="en-US"/>
          </a:p>
          <a:p>
            <a:pPr>
              <a:buFont typeface="+mj-lt"/>
              <a:buAutoNum type="arabicPeriod"/>
            </a:pPr>
            <a:r>
              <a:rPr lang="en-US"/>
              <a:t>Q&amp;A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720000" y="539500"/>
            <a:ext cx="7704000" cy="996600"/>
          </a:xfrm>
          <a:prstGeom prst="rect">
            <a:avLst/>
          </a:prstGeom>
        </p:spPr>
        <p:txBody>
          <a:bodyPr spcFirstLastPara="1" wrap="square" lIns="91425" tIns="91425" rIns="91425" bIns="91425" anchor="t" anchorCtr="0">
            <a:noAutofit/>
          </a:bodyPr>
          <a:lstStyle/>
          <a:p>
            <a:pPr lvl="0"/>
            <a:r>
              <a:rPr lang="en">
                <a:solidFill>
                  <a:schemeClr val="accent2"/>
                </a:solidFill>
              </a:rPr>
              <a:t>&lt;/</a:t>
            </a:r>
            <a:r>
              <a:rPr lang="en-US"/>
              <a:t> Introduction</a:t>
            </a:r>
            <a:endParaRPr/>
          </a:p>
        </p:txBody>
      </p:sp>
      <p:sp>
        <p:nvSpPr>
          <p:cNvPr id="103" name="Google Shape;103;p16"/>
          <p:cNvSpPr txBox="1">
            <a:spLocks noGrp="1"/>
          </p:cNvSpPr>
          <p:nvPr>
            <p:ph type="body" idx="1"/>
          </p:nvPr>
        </p:nvSpPr>
        <p:spPr>
          <a:xfrm>
            <a:off x="685800" y="1352550"/>
            <a:ext cx="7704000" cy="2581200"/>
          </a:xfrm>
          <a:prstGeom prst="rect">
            <a:avLst/>
          </a:prstGeom>
        </p:spPr>
        <p:txBody>
          <a:bodyPr spcFirstLastPara="1" wrap="square" lIns="91425" tIns="91425" rIns="91425" bIns="91425" anchor="t" anchorCtr="0">
            <a:noAutofit/>
          </a:bodyPr>
          <a:lstStyle/>
          <a:p>
            <a:pPr algn="just"/>
            <a:endParaRPr lang="en-US"/>
          </a:p>
          <a:p>
            <a:pPr marL="152400" indent="0" algn="just">
              <a:buNone/>
            </a:pPr>
            <a:r>
              <a:rPr lang="en-US"/>
              <a:t>This project is a bank management system that allows users to add, search, update, and delete accounts. It also allows users to deposit and withdraw funds. The target audience for this project is banks and financial institutions.</a:t>
            </a:r>
          </a:p>
          <a:p>
            <a:pPr marL="152400" indent="0" algn="just">
              <a:buNone/>
            </a:pPr>
            <a:endParaRPr lang="en-US"/>
          </a:p>
          <a:p>
            <a:pPr marL="152400" indent="0" algn="just">
              <a:buNone/>
            </a:pPr>
            <a:r>
              <a:rPr lang="en-US"/>
              <a:t>In this project, OOP is used to create the different classes of objects, such as the Account class and the </a:t>
            </a:r>
            <a:r>
              <a:rPr lang="en-US" err="1"/>
              <a:t>BankManagementSystem</a:t>
            </a:r>
            <a:r>
              <a:rPr lang="en-US"/>
              <a:t> class.</a:t>
            </a:r>
          </a:p>
        </p:txBody>
      </p:sp>
    </p:spTree>
    <p:extLst>
      <p:ext uri="{BB962C8B-B14F-4D97-AF65-F5344CB8AC3E}">
        <p14:creationId xmlns:p14="http://schemas.microsoft.com/office/powerpoint/2010/main" val="2454994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720000" y="539500"/>
            <a:ext cx="7704000" cy="996600"/>
          </a:xfrm>
          <a:prstGeom prst="rect">
            <a:avLst/>
          </a:prstGeom>
        </p:spPr>
        <p:txBody>
          <a:bodyPr spcFirstLastPara="1" wrap="square" lIns="91425" tIns="91425" rIns="91425" bIns="91425" anchor="t" anchorCtr="0">
            <a:noAutofit/>
          </a:bodyPr>
          <a:lstStyle/>
          <a:p>
            <a:pPr lvl="0"/>
            <a:r>
              <a:rPr lang="en">
                <a:solidFill>
                  <a:schemeClr val="accent2"/>
                </a:solidFill>
              </a:rPr>
              <a:t>&lt;/</a:t>
            </a:r>
            <a:r>
              <a:rPr lang="en-US"/>
              <a:t> Objectives</a:t>
            </a:r>
            <a:endParaRPr/>
          </a:p>
        </p:txBody>
      </p:sp>
      <p:sp>
        <p:nvSpPr>
          <p:cNvPr id="103" name="Google Shape;103;p16"/>
          <p:cNvSpPr txBox="1">
            <a:spLocks noGrp="1"/>
          </p:cNvSpPr>
          <p:nvPr>
            <p:ph type="body" idx="1"/>
          </p:nvPr>
        </p:nvSpPr>
        <p:spPr>
          <a:xfrm>
            <a:off x="685800" y="1352550"/>
            <a:ext cx="7704000" cy="2581200"/>
          </a:xfrm>
          <a:prstGeom prst="rect">
            <a:avLst/>
          </a:prstGeom>
        </p:spPr>
        <p:txBody>
          <a:bodyPr spcFirstLastPara="1" wrap="square" lIns="91425" tIns="91425" rIns="91425" bIns="91425" anchor="t" anchorCtr="0">
            <a:noAutofit/>
          </a:bodyPr>
          <a:lstStyle/>
          <a:p>
            <a:pPr algn="just"/>
            <a:endParaRPr lang="en-US"/>
          </a:p>
          <a:p>
            <a:pPr algn="just"/>
            <a:r>
              <a:rPr lang="en-US"/>
              <a:t>Design and implement a bank management system using object-oriented programming principles.</a:t>
            </a:r>
          </a:p>
          <a:p>
            <a:pPr algn="just"/>
            <a:endParaRPr lang="en-US"/>
          </a:p>
          <a:p>
            <a:pPr algn="just"/>
            <a:r>
              <a:rPr lang="en-US"/>
              <a:t>Use data structures and algorithms to optimize the performance of the system.</a:t>
            </a:r>
          </a:p>
          <a:p>
            <a:pPr algn="just"/>
            <a:endParaRPr lang="en-US"/>
          </a:p>
          <a:p>
            <a:pPr algn="just"/>
            <a:r>
              <a:rPr lang="en-US"/>
              <a:t>Develop a user-friendly interface for the system.</a:t>
            </a:r>
          </a:p>
        </p:txBody>
      </p:sp>
    </p:spTree>
    <p:extLst>
      <p:ext uri="{BB962C8B-B14F-4D97-AF65-F5344CB8AC3E}">
        <p14:creationId xmlns:p14="http://schemas.microsoft.com/office/powerpoint/2010/main" val="2542447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720000" y="539500"/>
            <a:ext cx="7704000" cy="996600"/>
          </a:xfrm>
          <a:prstGeom prst="rect">
            <a:avLst/>
          </a:prstGeom>
        </p:spPr>
        <p:txBody>
          <a:bodyPr spcFirstLastPara="1" wrap="square" lIns="91425" tIns="91425" rIns="91425" bIns="91425" anchor="t" anchorCtr="0">
            <a:noAutofit/>
          </a:bodyPr>
          <a:lstStyle/>
          <a:p>
            <a:r>
              <a:rPr lang="en">
                <a:solidFill>
                  <a:schemeClr val="accent2"/>
                </a:solidFill>
              </a:rPr>
              <a:t>&lt;/</a:t>
            </a:r>
            <a:r>
              <a:rPr lang="en-US"/>
              <a:t> Software Tools</a:t>
            </a:r>
            <a:br>
              <a:rPr lang="en-US"/>
            </a:br>
            <a:endParaRPr/>
          </a:p>
        </p:txBody>
      </p:sp>
      <p:sp>
        <p:nvSpPr>
          <p:cNvPr id="103" name="Google Shape;103;p16"/>
          <p:cNvSpPr txBox="1">
            <a:spLocks noGrp="1"/>
          </p:cNvSpPr>
          <p:nvPr>
            <p:ph type="body" idx="1"/>
          </p:nvPr>
        </p:nvSpPr>
        <p:spPr>
          <a:xfrm>
            <a:off x="685800" y="1352550"/>
            <a:ext cx="7704000" cy="2581200"/>
          </a:xfrm>
          <a:prstGeom prst="rect">
            <a:avLst/>
          </a:prstGeom>
        </p:spPr>
        <p:txBody>
          <a:bodyPr spcFirstLastPara="1" wrap="square" lIns="91425" tIns="91425" rIns="91425" bIns="91425" anchor="t" anchorCtr="0">
            <a:noAutofit/>
          </a:bodyPr>
          <a:lstStyle/>
          <a:p>
            <a:pPr marL="152400" indent="0" algn="just">
              <a:buNone/>
            </a:pPr>
            <a:r>
              <a:rPr lang="en-US"/>
              <a:t>The following software tools were used in this project:</a:t>
            </a:r>
          </a:p>
          <a:p>
            <a:pPr marL="152400" indent="0" algn="just">
              <a:buNone/>
            </a:pPr>
            <a:endParaRPr lang="en-US"/>
          </a:p>
          <a:p>
            <a:pPr algn="just"/>
            <a:r>
              <a:rPr lang="en-US"/>
              <a:t>Programming language: C++</a:t>
            </a:r>
          </a:p>
          <a:p>
            <a:pPr algn="just"/>
            <a:endParaRPr lang="en-US"/>
          </a:p>
          <a:p>
            <a:pPr algn="just"/>
            <a:r>
              <a:rPr lang="en-US"/>
              <a:t>IDE: Code Blocks</a:t>
            </a:r>
          </a:p>
        </p:txBody>
      </p:sp>
    </p:spTree>
    <p:extLst>
      <p:ext uri="{BB962C8B-B14F-4D97-AF65-F5344CB8AC3E}">
        <p14:creationId xmlns:p14="http://schemas.microsoft.com/office/powerpoint/2010/main" val="3085255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720000" y="539500"/>
            <a:ext cx="7704000" cy="996600"/>
          </a:xfrm>
          <a:prstGeom prst="rect">
            <a:avLst/>
          </a:prstGeom>
        </p:spPr>
        <p:txBody>
          <a:bodyPr spcFirstLastPara="1" wrap="square" lIns="91425" tIns="91425" rIns="91425" bIns="91425" anchor="t" anchorCtr="0">
            <a:noAutofit/>
          </a:bodyPr>
          <a:lstStyle/>
          <a:p>
            <a:r>
              <a:rPr lang="en">
                <a:solidFill>
                  <a:schemeClr val="accent2"/>
                </a:solidFill>
              </a:rPr>
              <a:t>&lt;/</a:t>
            </a:r>
            <a:r>
              <a:rPr lang="en-US"/>
              <a:t> </a:t>
            </a:r>
            <a:r>
              <a:rPr lang="en-US" b="1"/>
              <a:t>Implementation Details</a:t>
            </a:r>
            <a:br>
              <a:rPr lang="en-US" b="1"/>
            </a:br>
            <a:endParaRPr/>
          </a:p>
        </p:txBody>
      </p:sp>
      <p:sp>
        <p:nvSpPr>
          <p:cNvPr id="103" name="Google Shape;103;p16"/>
          <p:cNvSpPr txBox="1">
            <a:spLocks noGrp="1"/>
          </p:cNvSpPr>
          <p:nvPr>
            <p:ph type="body" idx="1"/>
          </p:nvPr>
        </p:nvSpPr>
        <p:spPr>
          <a:xfrm>
            <a:off x="685800" y="1352550"/>
            <a:ext cx="7704000" cy="2581200"/>
          </a:xfrm>
          <a:prstGeom prst="rect">
            <a:avLst/>
          </a:prstGeom>
        </p:spPr>
        <p:txBody>
          <a:bodyPr spcFirstLastPara="1" wrap="square" lIns="91425" tIns="91425" rIns="91425" bIns="91425" anchor="t" anchorCtr="0">
            <a:noAutofit/>
          </a:bodyPr>
          <a:lstStyle/>
          <a:p>
            <a:pPr algn="just"/>
            <a:r>
              <a:rPr lang="en-US"/>
              <a:t>In the core of our project is the </a:t>
            </a:r>
            <a:r>
              <a:rPr lang="en-US" b="1" u="sng"/>
              <a:t>Account</a:t>
            </a:r>
            <a:r>
              <a:rPr lang="en-US"/>
              <a:t> class, which holds essential information like account number, name, password, balance.</a:t>
            </a:r>
          </a:p>
          <a:p>
            <a:pPr algn="just"/>
            <a:endParaRPr lang="en-US"/>
          </a:p>
          <a:p>
            <a:pPr algn="just"/>
            <a:r>
              <a:rPr lang="en-US"/>
              <a:t>The </a:t>
            </a:r>
            <a:r>
              <a:rPr lang="en-US" b="1" u="sng" err="1"/>
              <a:t>BankManagementSystem</a:t>
            </a:r>
            <a:r>
              <a:rPr lang="en-US"/>
              <a:t> class manages critical functions such as adding accounts, searching, depositing, withdrawing, and more.</a:t>
            </a:r>
          </a:p>
        </p:txBody>
      </p:sp>
    </p:spTree>
    <p:extLst>
      <p:ext uri="{BB962C8B-B14F-4D97-AF65-F5344CB8AC3E}">
        <p14:creationId xmlns:p14="http://schemas.microsoft.com/office/powerpoint/2010/main" val="2136651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685800" y="209550"/>
            <a:ext cx="7704000" cy="609600"/>
          </a:xfrm>
          <a:prstGeom prst="rect">
            <a:avLst/>
          </a:prstGeom>
        </p:spPr>
        <p:txBody>
          <a:bodyPr spcFirstLastPara="1" wrap="square" lIns="91425" tIns="91425" rIns="91425" bIns="91425" anchor="t" anchorCtr="0">
            <a:noAutofit/>
          </a:bodyPr>
          <a:lstStyle/>
          <a:p>
            <a:r>
              <a:rPr lang="en" sz="2800">
                <a:solidFill>
                  <a:schemeClr val="accent2"/>
                </a:solidFill>
              </a:rPr>
              <a:t>&lt;/</a:t>
            </a:r>
            <a:r>
              <a:rPr lang="en-US" sz="2800"/>
              <a:t> </a:t>
            </a:r>
            <a:r>
              <a:rPr lang="en-US" sz="2800" b="1"/>
              <a:t>Key Functions</a:t>
            </a:r>
            <a:br>
              <a:rPr lang="en-US" sz="2800" b="1"/>
            </a:br>
            <a:br>
              <a:rPr lang="en-US" sz="2800" b="1"/>
            </a:br>
            <a:endParaRPr sz="2800"/>
          </a:p>
        </p:txBody>
      </p:sp>
      <p:sp>
        <p:nvSpPr>
          <p:cNvPr id="103" name="Google Shape;103;p16"/>
          <p:cNvSpPr txBox="1">
            <a:spLocks noGrp="1"/>
          </p:cNvSpPr>
          <p:nvPr>
            <p:ph type="body" idx="1"/>
          </p:nvPr>
        </p:nvSpPr>
        <p:spPr>
          <a:xfrm>
            <a:off x="685800" y="895350"/>
            <a:ext cx="7704000" cy="3200400"/>
          </a:xfrm>
          <a:prstGeom prst="rect">
            <a:avLst/>
          </a:prstGeom>
        </p:spPr>
        <p:txBody>
          <a:bodyPr spcFirstLastPara="1" wrap="square" lIns="91425" tIns="91425" rIns="91425" bIns="91425" anchor="t" anchorCtr="0">
            <a:noAutofit/>
          </a:bodyPr>
          <a:lstStyle/>
          <a:p>
            <a:pPr algn="just"/>
            <a:r>
              <a:rPr lang="en-US"/>
              <a:t>The </a:t>
            </a:r>
            <a:r>
              <a:rPr lang="en-US" b="1" err="1"/>
              <a:t>addAccount</a:t>
            </a:r>
            <a:r>
              <a:rPr lang="en-US" b="1"/>
              <a:t>() </a:t>
            </a:r>
            <a:r>
              <a:rPr lang="en-US"/>
              <a:t>function creates a new account of the user.</a:t>
            </a:r>
          </a:p>
          <a:p>
            <a:pPr algn="just"/>
            <a:endParaRPr lang="en-US" b="1"/>
          </a:p>
          <a:p>
            <a:pPr algn="just"/>
            <a:r>
              <a:rPr lang="en-US"/>
              <a:t>The</a:t>
            </a:r>
            <a:r>
              <a:rPr lang="en-US" b="1"/>
              <a:t> isAccountNumberUnique() </a:t>
            </a:r>
            <a:r>
              <a:rPr lang="en-US"/>
              <a:t>ensures that every account number is unique.</a:t>
            </a:r>
          </a:p>
          <a:p>
            <a:pPr algn="just"/>
            <a:endParaRPr lang="en-US"/>
          </a:p>
          <a:p>
            <a:pPr algn="just"/>
            <a:r>
              <a:rPr lang="en-US"/>
              <a:t>With the </a:t>
            </a:r>
            <a:r>
              <a:rPr lang="en-US" b="1" err="1"/>
              <a:t>searchAccount</a:t>
            </a:r>
            <a:r>
              <a:rPr lang="en-US" b="1"/>
              <a:t>() </a:t>
            </a:r>
            <a:r>
              <a:rPr lang="en-US"/>
              <a:t>function, users can locate accounts based on their account number and password.</a:t>
            </a:r>
          </a:p>
          <a:p>
            <a:pPr algn="just"/>
            <a:endParaRPr lang="en-US"/>
          </a:p>
          <a:p>
            <a:pPr algn="just"/>
            <a:r>
              <a:rPr lang="en-US"/>
              <a:t>To add funds, users utilize the </a:t>
            </a:r>
            <a:r>
              <a:rPr lang="en-US" b="1" err="1"/>
              <a:t>depositFunds</a:t>
            </a:r>
            <a:r>
              <a:rPr lang="en-US" b="1"/>
              <a:t>() </a:t>
            </a:r>
            <a:r>
              <a:rPr lang="en-US"/>
              <a:t>function, which safely updates the account balance.</a:t>
            </a:r>
          </a:p>
          <a:p>
            <a:pPr algn="just"/>
            <a:endParaRPr lang="en-US"/>
          </a:p>
          <a:p>
            <a:pPr algn="just"/>
            <a:r>
              <a:rPr lang="en-US"/>
              <a:t>Withdrawals are managed through the </a:t>
            </a:r>
            <a:r>
              <a:rPr lang="en-US" b="1" err="1"/>
              <a:t>withdrawFunds</a:t>
            </a:r>
            <a:r>
              <a:rPr lang="en-US" b="1"/>
              <a:t>() </a:t>
            </a:r>
            <a:r>
              <a:rPr lang="en-US"/>
              <a:t>function, which checks for sufficient account balance.</a:t>
            </a:r>
          </a:p>
          <a:p>
            <a:pPr algn="just"/>
            <a:endParaRPr lang="en-US"/>
          </a:p>
          <a:p>
            <a:pPr algn="just"/>
            <a:r>
              <a:rPr lang="en-US"/>
              <a:t>For an overview of all accounts, we use the </a:t>
            </a:r>
            <a:r>
              <a:rPr lang="en-US" b="1" err="1"/>
              <a:t>displayAccounts</a:t>
            </a:r>
            <a:r>
              <a:rPr lang="en-US" b="1"/>
              <a:t>() </a:t>
            </a:r>
            <a:r>
              <a:rPr lang="en-US"/>
              <a:t>function.</a:t>
            </a:r>
          </a:p>
          <a:p>
            <a:pPr algn="just"/>
            <a:endParaRPr lang="en-US"/>
          </a:p>
          <a:p>
            <a:pPr algn="just"/>
            <a:r>
              <a:rPr lang="en-US"/>
              <a:t>The </a:t>
            </a:r>
            <a:r>
              <a:rPr lang="en-US" b="1"/>
              <a:t>findAccount() </a:t>
            </a:r>
            <a:r>
              <a:rPr lang="en-US"/>
              <a:t>function is responsible for searching for an account based on the provided account number and password. </a:t>
            </a:r>
          </a:p>
          <a:p>
            <a:pPr algn="just"/>
            <a:endParaRPr lang="en-US"/>
          </a:p>
          <a:p>
            <a:pPr algn="just"/>
            <a:r>
              <a:rPr lang="en-US"/>
              <a:t>Data persistence is achieved using the </a:t>
            </a:r>
            <a:r>
              <a:rPr lang="en-US" b="1" err="1"/>
              <a:t>saveAccountsToFile</a:t>
            </a:r>
            <a:r>
              <a:rPr lang="en-US" b="1"/>
              <a:t>() </a:t>
            </a:r>
            <a:r>
              <a:rPr lang="en-US"/>
              <a:t>and </a:t>
            </a:r>
            <a:r>
              <a:rPr lang="en-US" b="1" err="1"/>
              <a:t>loadAccountsFromFile</a:t>
            </a:r>
            <a:r>
              <a:rPr lang="en-US" b="1"/>
              <a:t>() </a:t>
            </a:r>
            <a:r>
              <a:rPr lang="en-US"/>
              <a:t>functions.</a:t>
            </a:r>
          </a:p>
        </p:txBody>
      </p:sp>
      <p:sp>
        <p:nvSpPr>
          <p:cNvPr id="2" name="Rectangle 1"/>
          <p:cNvSpPr/>
          <p:nvPr/>
        </p:nvSpPr>
        <p:spPr>
          <a:xfrm>
            <a:off x="0" y="4705350"/>
            <a:ext cx="9144000" cy="43815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7018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685800" y="209550"/>
            <a:ext cx="7704000" cy="609600"/>
          </a:xfrm>
          <a:prstGeom prst="rect">
            <a:avLst/>
          </a:prstGeom>
        </p:spPr>
        <p:txBody>
          <a:bodyPr spcFirstLastPara="1" wrap="square" lIns="91425" tIns="91425" rIns="91425" bIns="91425" anchor="t" anchorCtr="0">
            <a:noAutofit/>
          </a:bodyPr>
          <a:lstStyle/>
          <a:p>
            <a:r>
              <a:rPr lang="en" sz="2800">
                <a:solidFill>
                  <a:schemeClr val="accent2"/>
                </a:solidFill>
              </a:rPr>
              <a:t>&lt;/ </a:t>
            </a:r>
            <a:r>
              <a:rPr lang="en" sz="2800">
                <a:solidFill>
                  <a:schemeClr val="tx1"/>
                </a:solidFill>
              </a:rPr>
              <a:t>Demonstration Video</a:t>
            </a:r>
            <a:br>
              <a:rPr lang="en-US" sz="2800" b="1" dirty="0"/>
            </a:br>
            <a:br>
              <a:rPr lang="en-US" sz="2800" b="1" dirty="0"/>
            </a:br>
            <a:endParaRPr sz="2800" dirty="0"/>
          </a:p>
        </p:txBody>
      </p:sp>
      <p:sp>
        <p:nvSpPr>
          <p:cNvPr id="2" name="Rectangle 1"/>
          <p:cNvSpPr/>
          <p:nvPr/>
        </p:nvSpPr>
        <p:spPr>
          <a:xfrm>
            <a:off x="0" y="4705350"/>
            <a:ext cx="9144000" cy="43815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Screen Recording (9-11-2023 11-40-50 PM)">
            <a:hlinkClick r:id="" action="ppaction://media"/>
            <a:extLst>
              <a:ext uri="{FF2B5EF4-FFF2-40B4-BE49-F238E27FC236}">
                <a16:creationId xmlns:a16="http://schemas.microsoft.com/office/drawing/2014/main" id="{25B95D1C-C992-D9A8-33E3-D00124A2724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85399" y="962484"/>
            <a:ext cx="6173202" cy="3936464"/>
          </a:xfrm>
          <a:prstGeom prst="rect">
            <a:avLst/>
          </a:prstGeom>
        </p:spPr>
      </p:pic>
    </p:spTree>
    <p:extLst>
      <p:ext uri="{BB962C8B-B14F-4D97-AF65-F5344CB8AC3E}">
        <p14:creationId xmlns:p14="http://schemas.microsoft.com/office/powerpoint/2010/main" val="23579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7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720000" y="539500"/>
            <a:ext cx="7704000" cy="996600"/>
          </a:xfrm>
          <a:prstGeom prst="rect">
            <a:avLst/>
          </a:prstGeom>
        </p:spPr>
        <p:txBody>
          <a:bodyPr spcFirstLastPara="1" wrap="square" lIns="91425" tIns="91425" rIns="91425" bIns="91425" anchor="t" anchorCtr="0">
            <a:noAutofit/>
          </a:bodyPr>
          <a:lstStyle/>
          <a:p>
            <a:r>
              <a:rPr lang="en">
                <a:solidFill>
                  <a:schemeClr val="accent2"/>
                </a:solidFill>
              </a:rPr>
              <a:t>&lt;/</a:t>
            </a:r>
            <a:r>
              <a:rPr lang="en-US"/>
              <a:t> Future Improvements</a:t>
            </a:r>
            <a:br>
              <a:rPr lang="en-US"/>
            </a:br>
            <a:endParaRPr/>
          </a:p>
        </p:txBody>
      </p:sp>
      <p:sp>
        <p:nvSpPr>
          <p:cNvPr id="103" name="Google Shape;103;p16"/>
          <p:cNvSpPr txBox="1">
            <a:spLocks noGrp="1"/>
          </p:cNvSpPr>
          <p:nvPr>
            <p:ph type="body" idx="1"/>
          </p:nvPr>
        </p:nvSpPr>
        <p:spPr>
          <a:xfrm>
            <a:off x="685800" y="1352550"/>
            <a:ext cx="7704000" cy="2581200"/>
          </a:xfrm>
          <a:prstGeom prst="rect">
            <a:avLst/>
          </a:prstGeom>
        </p:spPr>
        <p:txBody>
          <a:bodyPr spcFirstLastPara="1" wrap="square" lIns="91425" tIns="91425" rIns="91425" bIns="91425" anchor="t" anchorCtr="0">
            <a:noAutofit/>
          </a:bodyPr>
          <a:lstStyle/>
          <a:p>
            <a:r>
              <a:rPr lang="en-US"/>
              <a:t>The bank management system could be enhanced with additional features, such as the ability to transfer funds between accounts, the ability to set up recurring payments, and the ability to generate reports.</a:t>
            </a:r>
          </a:p>
          <a:p>
            <a:endParaRPr lang="en-US"/>
          </a:p>
          <a:p>
            <a:r>
              <a:rPr lang="en-US"/>
              <a:t>Here, we have implemented only basic feature logics to run the code in console, but in real-life use-case this system could be made more user friendly by improving the user interface. So, we could build a front-end application and connect that with the logics.</a:t>
            </a:r>
          </a:p>
          <a:p>
            <a:endParaRPr lang="en-US"/>
          </a:p>
          <a:p>
            <a:r>
              <a:rPr lang="en-US"/>
              <a:t>And to made it available for real-life users we could have a back-end server connected with SQL/No-SQL type databases to store the data’s more efficiently.</a:t>
            </a:r>
          </a:p>
          <a:p>
            <a:endParaRPr lang="en-US"/>
          </a:p>
        </p:txBody>
      </p:sp>
    </p:spTree>
    <p:extLst>
      <p:ext uri="{BB962C8B-B14F-4D97-AF65-F5344CB8AC3E}">
        <p14:creationId xmlns:p14="http://schemas.microsoft.com/office/powerpoint/2010/main" val="2826929641"/>
      </p:ext>
    </p:extLst>
  </p:cSld>
  <p:clrMapOvr>
    <a:masterClrMapping/>
  </p:clrMapOvr>
</p:sld>
</file>

<file path=ppt/theme/theme1.xml><?xml version="1.0" encoding="utf-8"?>
<a:theme xmlns:a="http://schemas.openxmlformats.org/drawingml/2006/main" name="New Operating System Design Pitch Deck  Infographics by Slidesgo">
  <a:themeElements>
    <a:clrScheme name="Simple Light">
      <a:dk1>
        <a:srgbClr val="FFFFFF"/>
      </a:dk1>
      <a:lt1>
        <a:srgbClr val="2D323C"/>
      </a:lt1>
      <a:dk2>
        <a:srgbClr val="242830"/>
      </a:dk2>
      <a:lt2>
        <a:srgbClr val="FFDB5D"/>
      </a:lt2>
      <a:accent1>
        <a:srgbClr val="94EE6B"/>
      </a:accent1>
      <a:accent2>
        <a:srgbClr val="E81981"/>
      </a:accent2>
      <a:accent3>
        <a:srgbClr val="BD64B5"/>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TotalTime>
  <Words>539</Words>
  <Application>Microsoft Office PowerPoint</Application>
  <PresentationFormat>On-screen Show (16:9)</PresentationFormat>
  <Paragraphs>80</Paragraphs>
  <Slides>10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Quantico</vt:lpstr>
      <vt:lpstr>Source Code Pro</vt:lpstr>
      <vt:lpstr>Arial</vt:lpstr>
      <vt:lpstr>Nunito Light</vt:lpstr>
      <vt:lpstr>New Operating System Design Pitch Deck  Infographics by Slidesgo</vt:lpstr>
      <vt:lpstr>Bank Management System</vt:lpstr>
      <vt:lpstr>&lt;/ Outline</vt:lpstr>
      <vt:lpstr>&lt;/ Introduction</vt:lpstr>
      <vt:lpstr>&lt;/ Objectives</vt:lpstr>
      <vt:lpstr>&lt;/ Software Tools </vt:lpstr>
      <vt:lpstr>&lt;/ Implementation Details </vt:lpstr>
      <vt:lpstr>&lt;/ Key Functions  </vt:lpstr>
      <vt:lpstr>&lt;/ Demonstration Video  </vt:lpstr>
      <vt:lpstr>&lt;/ Future Improvements </vt:lpstr>
      <vt:lpstr>&lt;/ 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Prime Bank Ltd.</dc:title>
  <cp:lastModifiedBy>Mh pavel</cp:lastModifiedBy>
  <cp:revision>17</cp:revision>
  <dcterms:modified xsi:type="dcterms:W3CDTF">2023-09-11T18:41:23Z</dcterms:modified>
</cp:coreProperties>
</file>